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13" r:id="rId2"/>
    <p:sldId id="437" r:id="rId3"/>
    <p:sldId id="438" r:id="rId4"/>
    <p:sldId id="422" r:id="rId5"/>
    <p:sldId id="426" r:id="rId6"/>
    <p:sldId id="427" r:id="rId7"/>
    <p:sldId id="428" r:id="rId8"/>
    <p:sldId id="429" r:id="rId9"/>
    <p:sldId id="430" r:id="rId10"/>
    <p:sldId id="434" r:id="rId11"/>
    <p:sldId id="423" r:id="rId12"/>
    <p:sldId id="442" r:id="rId13"/>
    <p:sldId id="443" r:id="rId14"/>
    <p:sldId id="44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66" d="100"/>
          <a:sy n="66" d="100"/>
        </p:scale>
        <p:origin x="-1596" y="-4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B822EC-3B49-4A14-AFC0-AC8B0B8F50D4}" type="datetimeFigureOut">
              <a:rPr lang="en-NZ" smtClean="0"/>
              <a:t>26/11/2012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7D0E85-A0A9-4A1B-9558-DF04B6620EEB}" type="slidenum">
              <a:rPr lang="en-NZ" smtClean="0"/>
              <a:t>‹#›</a:t>
            </a:fld>
            <a:endParaRPr lang="en-N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603B3F-C2B7-464E-B267-B195909404CC}" type="datetimeFigureOut">
              <a:rPr lang="en-NZ" smtClean="0"/>
              <a:pPr/>
              <a:t>26/11/2012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2CD8D3-5229-4856-99EF-96D62F5CBD8B}" type="slidenum">
              <a:rPr lang="en-NZ" smtClean="0"/>
              <a:pPr/>
              <a:t>‹#›</a:t>
            </a:fld>
            <a:endParaRPr lang="en-N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Derivatives markets</a:t>
            </a:r>
          </a:p>
          <a:p>
            <a:r>
              <a:rPr lang="en-US" sz="1200" dirty="0" smtClean="0"/>
              <a:t>Insurance markets</a:t>
            </a:r>
          </a:p>
          <a:p>
            <a:r>
              <a:rPr lang="en-US" sz="1200" dirty="0" smtClean="0"/>
              <a:t>Commodity markets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CD8D3-5229-4856-99EF-96D62F5CBD8B}" type="slidenum">
              <a:rPr lang="en-NZ" smtClean="0"/>
              <a:pPr/>
              <a:t>4</a:t>
            </a:fld>
            <a:endParaRPr lang="en-N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Eras Light ITC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lang="en-NZ" sz="4400" b="1" kern="1200" dirty="0">
                <a:solidFill>
                  <a:schemeClr val="bg1"/>
                </a:solidFill>
                <a:latin typeface="Eras Light ITC" pitchFamily="34" charset="0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N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897042"/>
            <a:ext cx="8229600" cy="4525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605B7-6D59-44D5-88CE-A92F51266A74}" type="datetimeFigureOut">
              <a:rPr lang="en-US" smtClean="0"/>
              <a:pPr/>
              <a:t>11/26/2012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9C8C4-6C9C-48A7-8C90-AC271DAEBB92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143000"/>
          </a:xfr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NZ" sz="4400" b="1" kern="1200" dirty="0">
                <a:solidFill>
                  <a:schemeClr val="bg1"/>
                </a:solidFill>
                <a:latin typeface="Eras Light ITC" pitchFamily="34" charset="0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97042"/>
            <a:ext cx="8229600" cy="45259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Eras Light ITC" pitchFamily="34" charset="0"/>
              </a:defRPr>
            </a:lvl1pPr>
            <a:lvl2pPr>
              <a:defRPr>
                <a:solidFill>
                  <a:schemeClr val="bg1"/>
                </a:solidFill>
                <a:latin typeface="Eras Light ITC" pitchFamily="34" charset="0"/>
              </a:defRPr>
            </a:lvl2pPr>
            <a:lvl3pPr>
              <a:defRPr>
                <a:solidFill>
                  <a:schemeClr val="bg1"/>
                </a:solidFill>
                <a:latin typeface="Eras Light ITC" pitchFamily="34" charset="0"/>
              </a:defRPr>
            </a:lvl3pPr>
            <a:lvl4pPr>
              <a:defRPr>
                <a:solidFill>
                  <a:schemeClr val="bg1"/>
                </a:solidFill>
                <a:latin typeface="Eras Light ITC" pitchFamily="34" charset="0"/>
              </a:defRPr>
            </a:lvl4pPr>
            <a:lvl5pPr>
              <a:defRPr>
                <a:solidFill>
                  <a:schemeClr val="bg1"/>
                </a:solidFill>
                <a:latin typeface="Eras Light ITC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9704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9704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605B7-6D59-44D5-88CE-A92F51266A74}" type="datetimeFigureOut">
              <a:rPr lang="en-US" smtClean="0"/>
              <a:pPr/>
              <a:t>11/26/2012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9C8C4-6C9C-48A7-8C90-AC271DAEBB92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488"/>
            <a:ext cx="8229600" cy="1143000"/>
          </a:xfr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NZ" sz="4400" b="1" kern="1200" dirty="0">
                <a:solidFill>
                  <a:schemeClr val="bg1"/>
                </a:solidFill>
                <a:latin typeface="Eras Light ITC" pitchFamily="34" charset="0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N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57148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73353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605B7-6D59-44D5-88CE-A92F51266A74}" type="datetimeFigureOut">
              <a:rPr lang="en-US" smtClean="0"/>
              <a:pPr/>
              <a:t>11/26/2012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9C8C4-6C9C-48A7-8C90-AC271DAEBB92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0605B7-6D59-44D5-88CE-A92F51266A74}" type="datetimeFigureOut">
              <a:rPr lang="en-US" smtClean="0"/>
              <a:pPr/>
              <a:t>11/26/2012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9C8C4-6C9C-48A7-8C90-AC271DAEBB92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7" name="Rectangle 4"/>
          <p:cNvSpPr/>
          <p:nvPr/>
        </p:nvSpPr>
        <p:spPr>
          <a:xfrm>
            <a:off x="4913313" y="3175"/>
            <a:ext cx="4230687" cy="639763"/>
          </a:xfrm>
          <a:prstGeom prst="rect">
            <a:avLst/>
          </a:prstGeom>
          <a:solidFill>
            <a:srgbClr val="CC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 bwMode="auto">
          <a:xfrm>
            <a:off x="1714480" y="0"/>
            <a:ext cx="4929188" cy="642938"/>
          </a:xfrm>
          <a:prstGeom prst="rect">
            <a:avLst/>
          </a:prstGeom>
          <a:solidFill>
            <a:srgbClr val="004B8D"/>
          </a:solidFill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endParaRPr lang="en-NZ" altLang="zh-CN" sz="300" b="1" dirty="0">
              <a:solidFill>
                <a:schemeClr val="bg1"/>
              </a:solidFill>
              <a:latin typeface="Times New Roman" pitchFamily="18" charset="0"/>
              <a:ea typeface="宋体" charset="-122"/>
              <a:cs typeface="Times New Roman" pitchFamily="18" charset="0"/>
            </a:endParaRPr>
          </a:p>
        </p:txBody>
      </p:sp>
      <p:sp>
        <p:nvSpPr>
          <p:cNvPr id="9" name="Rectangle 6"/>
          <p:cNvSpPr/>
          <p:nvPr/>
        </p:nvSpPr>
        <p:spPr>
          <a:xfrm>
            <a:off x="0" y="571505"/>
            <a:ext cx="9144000" cy="6286495"/>
          </a:xfrm>
          <a:prstGeom prst="rect">
            <a:avLst/>
          </a:prstGeom>
          <a:gradFill>
            <a:gsLst>
              <a:gs pos="0">
                <a:srgbClr val="00407A"/>
              </a:gs>
              <a:gs pos="57000">
                <a:srgbClr val="00284C"/>
              </a:gs>
              <a:gs pos="100000">
                <a:srgbClr val="00162A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</a:endParaRPr>
          </a:p>
        </p:txBody>
      </p:sp>
      <p:pic>
        <p:nvPicPr>
          <p:cNvPr id="10" name="Picture 7" descr="MU_Stacked1.jpg"/>
          <p:cNvPicPr>
            <a:picLocks noChangeAspect="1"/>
          </p:cNvPicPr>
          <p:nvPr/>
        </p:nvPicPr>
        <p:blipFill>
          <a:blip r:embed="rId13" cstate="print"/>
          <a:srcRect l="36923" r="35384" b="28127"/>
          <a:stretch>
            <a:fillRect/>
          </a:stretch>
        </p:blipFill>
        <p:spPr bwMode="auto">
          <a:xfrm>
            <a:off x="142875" y="71438"/>
            <a:ext cx="428625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571500" y="52388"/>
            <a:ext cx="11430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NZ" altLang="zh-CN" sz="1600" b="1">
                <a:solidFill>
                  <a:srgbClr val="004B8D"/>
                </a:solidFill>
                <a:latin typeface="Times New Roman" pitchFamily="18" charset="0"/>
                <a:ea typeface="宋体" charset="-122"/>
                <a:cs typeface="Times New Roman" pitchFamily="18" charset="0"/>
              </a:rPr>
              <a:t>MASSEY</a:t>
            </a:r>
            <a:endParaRPr lang="en-NZ" altLang="zh-CN" b="1">
              <a:solidFill>
                <a:srgbClr val="004B8D"/>
              </a:solidFill>
              <a:latin typeface="Times New Roman" pitchFamily="18" charset="0"/>
              <a:ea typeface="宋体" charset="-122"/>
              <a:cs typeface="Times New Roman" pitchFamily="18" charset="0"/>
            </a:endParaRPr>
          </a:p>
        </p:txBody>
      </p:sp>
      <p:sp>
        <p:nvSpPr>
          <p:cNvPr id="12" name="TextBox 9"/>
          <p:cNvSpPr txBox="1">
            <a:spLocks noChangeArrowheads="1"/>
          </p:cNvSpPr>
          <p:nvPr/>
        </p:nvSpPr>
        <p:spPr bwMode="auto">
          <a:xfrm>
            <a:off x="642938" y="269875"/>
            <a:ext cx="928687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NZ" altLang="zh-CN" sz="900" b="1">
                <a:solidFill>
                  <a:srgbClr val="004B8D"/>
                </a:solidFill>
                <a:latin typeface="Times New Roman" pitchFamily="18" charset="0"/>
                <a:ea typeface="宋体" charset="-122"/>
                <a:cs typeface="Times New Roman" pitchFamily="18" charset="0"/>
              </a:rPr>
              <a:t>UNIVERSITY</a:t>
            </a:r>
            <a:endParaRPr lang="en-NZ" altLang="zh-CN" sz="1200" b="1">
              <a:solidFill>
                <a:srgbClr val="004B8D"/>
              </a:solidFill>
              <a:latin typeface="Times New Roman" pitchFamily="18" charset="0"/>
              <a:ea typeface="宋体" charset="-122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6000" cap="small" dirty="0" smtClean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6000" cap="small" dirty="0" smtClean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000" cap="small" dirty="0" smtClean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 to Financial </a:t>
            </a:r>
            <a:r>
              <a:rPr lang="en-NZ" sz="6000" cap="small" dirty="0" smtClean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Markets</a:t>
            </a:r>
            <a:endParaRPr lang="en-NZ" sz="6000" dirty="0">
              <a:solidFill>
                <a:srgbClr val="CC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Foreign Exchange (FX) Markets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NZ" sz="2800" dirty="0" smtClean="0"/>
              <a:t>Instruments traded on:</a:t>
            </a:r>
          </a:p>
          <a:p>
            <a:pPr lvl="1"/>
            <a:r>
              <a:rPr lang="en-NZ" sz="2400" dirty="0" smtClean="0"/>
              <a:t>Spot market for immediate delivery</a:t>
            </a:r>
          </a:p>
          <a:p>
            <a:pPr lvl="1"/>
            <a:r>
              <a:rPr lang="en-NZ" sz="2400" dirty="0" smtClean="0"/>
              <a:t>Forward market for future delivery</a:t>
            </a:r>
          </a:p>
          <a:p>
            <a:pPr lvl="1">
              <a:buNone/>
            </a:pPr>
            <a:endParaRPr lang="en-NZ" sz="2400" dirty="0" smtClean="0"/>
          </a:p>
          <a:p>
            <a:r>
              <a:rPr lang="en-NZ" sz="2800" dirty="0" smtClean="0"/>
              <a:t>In small open economies like New Zealand, exporters and importers are particularly affected by changes in foreign exchange rates</a:t>
            </a:r>
            <a:endParaRPr lang="en-NZ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smtClean="0"/>
              <a:t>Participants, Their Roles &amp; Relationships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/>
            <a:r>
              <a:rPr lang="en-US" dirty="0" smtClean="0"/>
              <a:t>Participants include but are not limited to –</a:t>
            </a:r>
          </a:p>
          <a:p>
            <a:pPr lvl="2"/>
            <a:r>
              <a:rPr lang="en-US" dirty="0" smtClean="0"/>
              <a:t>Individuals</a:t>
            </a:r>
          </a:p>
          <a:p>
            <a:pPr lvl="2"/>
            <a:r>
              <a:rPr lang="en-US" dirty="0" smtClean="0"/>
              <a:t>Depository institutions (banks &amp; other deposit takers)</a:t>
            </a:r>
          </a:p>
          <a:p>
            <a:pPr lvl="2"/>
            <a:r>
              <a:rPr lang="en-US" dirty="0" smtClean="0"/>
              <a:t>Insurance companies</a:t>
            </a:r>
          </a:p>
          <a:p>
            <a:pPr lvl="2"/>
            <a:r>
              <a:rPr lang="en-US" dirty="0" smtClean="0"/>
              <a:t>Fund managers, superannuation fund managers,</a:t>
            </a:r>
          </a:p>
          <a:p>
            <a:pPr lvl="2"/>
            <a:r>
              <a:rPr lang="en-US" dirty="0" smtClean="0"/>
              <a:t>Trustee corporations,</a:t>
            </a:r>
          </a:p>
          <a:p>
            <a:pPr lvl="2"/>
            <a:r>
              <a:rPr lang="en-US" dirty="0" smtClean="0"/>
              <a:t>Reserve bank</a:t>
            </a:r>
          </a:p>
          <a:p>
            <a:pPr lvl="1"/>
            <a:r>
              <a:rPr lang="en-US" dirty="0" smtClean="0"/>
              <a:t>Roles may include but are not limited to: </a:t>
            </a:r>
          </a:p>
          <a:p>
            <a:pPr lvl="2"/>
            <a:r>
              <a:rPr lang="en-US" dirty="0" smtClean="0"/>
              <a:t>Investors</a:t>
            </a:r>
          </a:p>
          <a:p>
            <a:pPr lvl="2"/>
            <a:r>
              <a:rPr lang="en-US" dirty="0" smtClean="0"/>
              <a:t>Borrowers</a:t>
            </a:r>
          </a:p>
          <a:p>
            <a:pPr lvl="2"/>
            <a:r>
              <a:rPr lang="en-US" dirty="0" smtClean="0"/>
              <a:t>Issuers</a:t>
            </a:r>
          </a:p>
          <a:p>
            <a:pPr lvl="2"/>
            <a:r>
              <a:rPr lang="en-US" dirty="0" smtClean="0"/>
              <a:t>Financial advisers, brokers, other intermediaries</a:t>
            </a:r>
          </a:p>
          <a:p>
            <a:pPr lvl="2"/>
            <a:r>
              <a:rPr lang="en-US" dirty="0" smtClean="0"/>
              <a:t>Regulators</a:t>
            </a:r>
            <a:endParaRPr lang="en-NZ" dirty="0" smtClean="0"/>
          </a:p>
          <a:p>
            <a:endParaRPr lang="en-N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mtClean="0"/>
              <a:t>Individuals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NZ" dirty="0" smtClean="0"/>
              <a:t>Typical investor/borrower</a:t>
            </a:r>
          </a:p>
          <a:p>
            <a:pPr lvl="2"/>
            <a:r>
              <a:rPr lang="en-NZ" dirty="0" smtClean="0"/>
              <a:t>Directly and Indirectly facilitates flow of funds by lending/investing and borrowing </a:t>
            </a:r>
          </a:p>
          <a:p>
            <a:pPr lvl="1"/>
            <a:endParaRPr lang="en-NZ" dirty="0" smtClean="0"/>
          </a:p>
          <a:p>
            <a:pPr lvl="1"/>
            <a:r>
              <a:rPr lang="en-NZ" dirty="0" smtClean="0"/>
              <a:t>Indirectly enters into market via an intermediary</a:t>
            </a:r>
            <a:endParaRPr lang="en-N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zh-TW" b="1">
                <a:ea typeface="新細明體" pitchFamily="18" charset="-120"/>
              </a:rPr>
              <a:t>Financial Intermediaries</a:t>
            </a:r>
            <a:endParaRPr lang="en-US" altLang="zh-TW" b="1">
              <a:ea typeface="新細明體" pitchFamily="18" charset="-120"/>
            </a:endParaRPr>
          </a:p>
        </p:txBody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628800"/>
            <a:ext cx="8229600" cy="2935798"/>
          </a:xfrm>
        </p:spPr>
        <p:txBody>
          <a:bodyPr/>
          <a:lstStyle/>
          <a:p>
            <a:pPr>
              <a:buNone/>
            </a:pPr>
            <a:r>
              <a:rPr lang="en-NZ" altLang="zh-TW" sz="2800" dirty="0" smtClean="0">
                <a:ea typeface="新細明體" pitchFamily="18" charset="-120"/>
              </a:rPr>
              <a:t>Two </a:t>
            </a:r>
            <a:r>
              <a:rPr lang="en-NZ" altLang="zh-TW" sz="2800" dirty="0">
                <a:ea typeface="新細明體" pitchFamily="18" charset="-120"/>
              </a:rPr>
              <a:t>categories:</a:t>
            </a:r>
          </a:p>
          <a:p>
            <a:pPr>
              <a:buFontTx/>
              <a:buNone/>
            </a:pPr>
            <a:r>
              <a:rPr lang="en-NZ" altLang="zh-TW" sz="2800" dirty="0">
                <a:ea typeface="新細明體" pitchFamily="18" charset="-120"/>
              </a:rPr>
              <a:t>1.	</a:t>
            </a:r>
            <a:r>
              <a:rPr lang="en-NZ" altLang="zh-TW" sz="2400" dirty="0">
                <a:ea typeface="新細明體" pitchFamily="18" charset="-120"/>
              </a:rPr>
              <a:t>Depository institutions</a:t>
            </a:r>
          </a:p>
          <a:p>
            <a:pPr lvl="1"/>
            <a:r>
              <a:rPr lang="en-NZ" altLang="zh-TW" sz="2000" dirty="0">
                <a:ea typeface="新細明體" pitchFamily="18" charset="-120"/>
              </a:rPr>
              <a:t>Commercial banks, savings institutions, credit unions</a:t>
            </a:r>
          </a:p>
          <a:p>
            <a:pPr lvl="2"/>
            <a:r>
              <a:rPr lang="en-NZ" altLang="zh-TW" sz="1600" dirty="0">
                <a:ea typeface="新細明體" pitchFamily="18" charset="-120"/>
              </a:rPr>
              <a:t>Funds from: deposits</a:t>
            </a:r>
          </a:p>
          <a:p>
            <a:pPr lvl="2"/>
            <a:r>
              <a:rPr lang="en-NZ" altLang="zh-TW" sz="1600" dirty="0">
                <a:ea typeface="新細明體" pitchFamily="18" charset="-120"/>
              </a:rPr>
              <a:t>Funds to: mortgage, business financing, etc. </a:t>
            </a:r>
          </a:p>
          <a:p>
            <a:pPr lvl="1"/>
            <a:r>
              <a:rPr lang="en-NZ" altLang="zh-TW" sz="2000" dirty="0">
                <a:ea typeface="新細明體" pitchFamily="18" charset="-120"/>
              </a:rPr>
              <a:t>Income made from fees and interest rate spread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67544" y="4221088"/>
            <a:ext cx="8229600" cy="23514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ras Light ITC" pitchFamily="34" charset="0"/>
                <a:ea typeface="新細明體" pitchFamily="18" charset="-120"/>
                <a:cs typeface="+mn-cs"/>
              </a:rPr>
              <a:t>2. Non-depository institutions</a:t>
            </a:r>
          </a:p>
          <a:p>
            <a:pPr marL="742950" marR="0" lvl="1" indent="-28575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NZ" altLang="zh-TW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ras Light ITC" pitchFamily="34" charset="0"/>
                <a:ea typeface="新細明體" pitchFamily="18" charset="-120"/>
                <a:cs typeface="+mn-cs"/>
              </a:rPr>
              <a:t>Insurance companies, superannuation funds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NZ" altLang="zh-TW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ras Light ITC" pitchFamily="34" charset="0"/>
                <a:ea typeface="新細明體" pitchFamily="18" charset="-120"/>
                <a:cs typeface="+mn-cs"/>
              </a:rPr>
              <a:t>funds from: long-term arrangements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NZ" altLang="zh-TW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ras Light ITC" pitchFamily="34" charset="0"/>
                <a:ea typeface="新細明體" pitchFamily="18" charset="-120"/>
                <a:cs typeface="+mn-cs"/>
              </a:rPr>
              <a:t>funds to: capital markets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–"/>
            </a:pPr>
            <a:r>
              <a:rPr lang="en-NZ" altLang="zh-TW" sz="2000" dirty="0" smtClean="0">
                <a:solidFill>
                  <a:schemeClr val="bg1"/>
                </a:solidFill>
                <a:latin typeface="Eras Light ITC" pitchFamily="34" charset="0"/>
                <a:ea typeface="新細明體" pitchFamily="18" charset="-120"/>
              </a:rPr>
              <a:t>Unit trusts and managed funds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NZ" altLang="zh-TW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ras Light ITC" pitchFamily="34" charset="0"/>
                <a:ea typeface="新細明體" pitchFamily="18" charset="-120"/>
                <a:cs typeface="+mn-cs"/>
              </a:rPr>
              <a:t>funds from: pool of investors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NZ" altLang="zh-TW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ras Light ITC" pitchFamily="34" charset="0"/>
                <a:ea typeface="新細明體" pitchFamily="18" charset="-120"/>
                <a:cs typeface="+mn-cs"/>
              </a:rPr>
              <a:t>funds to: capital markets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Eras Light ITC" pitchFamily="34" charset="0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NZ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Eras Light ITC" pitchFamily="34" charset="0"/>
              <a:ea typeface="+mn-ea"/>
              <a:cs typeface="+mn-cs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Eras Light ITC" pitchFamily="34" charset="0"/>
              <a:ea typeface="新細明體" pitchFamily="18" charset="-120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dirty="0" smtClean="0"/>
              <a:t>Regulators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NZ" dirty="0" smtClean="0"/>
              <a:t>Reserve Bank of New Zealand</a:t>
            </a:r>
          </a:p>
          <a:p>
            <a:pPr lvl="2"/>
            <a:r>
              <a:rPr lang="en-NZ" dirty="0" smtClean="0"/>
              <a:t>Registered banks</a:t>
            </a:r>
          </a:p>
          <a:p>
            <a:pPr lvl="2"/>
            <a:r>
              <a:rPr lang="en-NZ" dirty="0" smtClean="0"/>
              <a:t>Finance companies and credit unions</a:t>
            </a:r>
          </a:p>
          <a:p>
            <a:pPr lvl="2"/>
            <a:r>
              <a:rPr lang="en-NZ" dirty="0" smtClean="0"/>
              <a:t>Licensed insurers </a:t>
            </a:r>
          </a:p>
          <a:p>
            <a:pPr lvl="1"/>
            <a:endParaRPr lang="en-NZ" dirty="0" smtClean="0"/>
          </a:p>
          <a:p>
            <a:pPr lvl="1"/>
            <a:r>
              <a:rPr lang="en-NZ" dirty="0" smtClean="0"/>
              <a:t>Financial Markets Authority</a:t>
            </a:r>
          </a:p>
          <a:p>
            <a:pPr lvl="2"/>
            <a:r>
              <a:rPr lang="en-NZ" dirty="0" smtClean="0"/>
              <a:t>Securities exchanges</a:t>
            </a:r>
          </a:p>
          <a:p>
            <a:pPr lvl="2"/>
            <a:r>
              <a:rPr lang="en-NZ" dirty="0" smtClean="0"/>
              <a:t>Financial advisers and brokers</a:t>
            </a:r>
          </a:p>
          <a:p>
            <a:pPr lvl="2"/>
            <a:r>
              <a:rPr lang="en-NZ" dirty="0" smtClean="0"/>
              <a:t>Trustees</a:t>
            </a:r>
          </a:p>
          <a:p>
            <a:pPr lvl="2"/>
            <a:r>
              <a:rPr lang="en-NZ" dirty="0" smtClean="0"/>
              <a:t>Issuers</a:t>
            </a:r>
            <a:endParaRPr lang="en-N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Financial Markets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3356993"/>
            <a:ext cx="8229600" cy="3024335"/>
          </a:xfrm>
        </p:spPr>
        <p:txBody>
          <a:bodyPr>
            <a:normAutofit fontScale="85000" lnSpcReduction="20000"/>
          </a:bodyPr>
          <a:lstStyle/>
          <a:p>
            <a:r>
              <a:rPr lang="en-NZ" dirty="0" smtClean="0"/>
              <a:t>Financial market: Market used to transfer (buy/sell) </a:t>
            </a:r>
            <a:r>
              <a:rPr lang="en-NZ" i="1" dirty="0" smtClean="0"/>
              <a:t>financial assets </a:t>
            </a:r>
            <a:r>
              <a:rPr lang="en-NZ" dirty="0" smtClean="0"/>
              <a:t>between </a:t>
            </a:r>
            <a:r>
              <a:rPr lang="en-NZ" i="1" dirty="0" smtClean="0"/>
              <a:t>participants</a:t>
            </a:r>
            <a:r>
              <a:rPr lang="en-NZ" dirty="0" smtClean="0"/>
              <a:t> (borrowers and investors)</a:t>
            </a:r>
          </a:p>
          <a:p>
            <a:endParaRPr lang="en-NZ" dirty="0" smtClean="0"/>
          </a:p>
          <a:p>
            <a:r>
              <a:rPr lang="en-NZ" sz="2400" dirty="0" smtClean="0"/>
              <a:t>Financial asset: Asset that is intangible, value based on contractual “claim” e.g. shares, bank loan, government bonds</a:t>
            </a:r>
          </a:p>
          <a:p>
            <a:endParaRPr lang="en-NZ" sz="2400" dirty="0" smtClean="0"/>
          </a:p>
          <a:p>
            <a:r>
              <a:rPr lang="en-NZ" sz="2400" dirty="0" smtClean="0"/>
              <a:t>Real asset: Asset that is tangible e.g. land, buildings and machinery</a:t>
            </a:r>
          </a:p>
          <a:p>
            <a:endParaRPr lang="en-NZ" dirty="0" smtClean="0">
              <a:solidFill>
                <a:srgbClr val="FFC000"/>
              </a:solidFill>
            </a:endParaRPr>
          </a:p>
          <a:p>
            <a:endParaRPr lang="en-US" dirty="0" smtClean="0">
              <a:solidFill>
                <a:srgbClr val="FFC000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67544" y="1556792"/>
            <a:ext cx="8229600" cy="16561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NZ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ras Light ITC" pitchFamily="34" charset="0"/>
                <a:ea typeface="+mn-ea"/>
                <a:cs typeface="+mn-cs"/>
              </a:rPr>
              <a:t>Market: network where buyers and sellers are able to come together to trade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N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ras Light ITC" pitchFamily="34" charset="0"/>
                <a:ea typeface="+mn-ea"/>
                <a:cs typeface="+mn-cs"/>
              </a:rPr>
              <a:t>Not necessarily physical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Eras Light ITC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Financial Markets Characteristics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779955"/>
          </a:xfrm>
        </p:spPr>
        <p:txBody>
          <a:bodyPr>
            <a:normAutofit fontScale="92500" lnSpcReduction="20000"/>
          </a:bodyPr>
          <a:lstStyle/>
          <a:p>
            <a:pPr lvl="1"/>
            <a:r>
              <a:rPr lang="en-NZ" sz="2400" dirty="0" smtClean="0"/>
              <a:t>Time frame</a:t>
            </a:r>
          </a:p>
          <a:p>
            <a:pPr lvl="2"/>
            <a:r>
              <a:rPr lang="en-NZ" sz="1900" dirty="0" smtClean="0"/>
              <a:t>Capital markets – for long-term instruments</a:t>
            </a:r>
          </a:p>
          <a:p>
            <a:pPr lvl="2"/>
            <a:r>
              <a:rPr lang="en-NZ" sz="1900" dirty="0" smtClean="0"/>
              <a:t>Money markets – for short-term debt instruments</a:t>
            </a:r>
          </a:p>
          <a:p>
            <a:pPr lvl="2">
              <a:buNone/>
            </a:pPr>
            <a:endParaRPr lang="en-NZ" sz="1100" dirty="0" smtClean="0"/>
          </a:p>
          <a:p>
            <a:pPr lvl="1"/>
            <a:r>
              <a:rPr lang="en-NZ" sz="2400" dirty="0" smtClean="0"/>
              <a:t>Type of financial claim</a:t>
            </a:r>
          </a:p>
          <a:p>
            <a:pPr lvl="2"/>
            <a:r>
              <a:rPr lang="en-NZ" sz="1900" dirty="0" smtClean="0"/>
              <a:t>Debt and equity markets</a:t>
            </a:r>
          </a:p>
          <a:p>
            <a:pPr lvl="2">
              <a:buNone/>
            </a:pPr>
            <a:endParaRPr lang="en-NZ" sz="1100" dirty="0" smtClean="0"/>
          </a:p>
          <a:p>
            <a:pPr lvl="1"/>
            <a:r>
              <a:rPr lang="en-NZ" sz="2400" dirty="0" smtClean="0"/>
              <a:t>Newly issued or existing claims</a:t>
            </a:r>
          </a:p>
          <a:p>
            <a:pPr lvl="2"/>
            <a:r>
              <a:rPr lang="en-NZ" sz="1900" dirty="0" smtClean="0"/>
              <a:t>Primary and secondary markets</a:t>
            </a:r>
          </a:p>
          <a:p>
            <a:pPr lvl="2">
              <a:buNone/>
            </a:pPr>
            <a:endParaRPr lang="en-NZ" sz="1100" dirty="0" smtClean="0"/>
          </a:p>
          <a:p>
            <a:pPr lvl="1"/>
            <a:r>
              <a:rPr lang="en-NZ" sz="2400" dirty="0" smtClean="0"/>
              <a:t>Immediate or future delivery</a:t>
            </a:r>
          </a:p>
          <a:p>
            <a:pPr lvl="2"/>
            <a:r>
              <a:rPr lang="en-NZ" sz="1900" dirty="0" smtClean="0"/>
              <a:t>Spot (cash) and derivative mar</a:t>
            </a:r>
            <a:r>
              <a:rPr lang="en-NZ" dirty="0" smtClean="0"/>
              <a:t>kets</a:t>
            </a:r>
          </a:p>
          <a:p>
            <a:pPr lvl="2">
              <a:buNone/>
            </a:pPr>
            <a:endParaRPr lang="en-NZ" sz="1100" dirty="0" smtClean="0"/>
          </a:p>
          <a:p>
            <a:pPr lvl="1"/>
            <a:r>
              <a:rPr lang="en-NZ" sz="2400" dirty="0" smtClean="0"/>
              <a:t>Organisational structure</a:t>
            </a:r>
          </a:p>
          <a:p>
            <a:pPr lvl="2"/>
            <a:r>
              <a:rPr lang="en-NZ" sz="1900" dirty="0" smtClean="0"/>
              <a:t>Auction, dealer and intermediated markets</a:t>
            </a:r>
          </a:p>
          <a:p>
            <a:pPr lvl="2">
              <a:buNone/>
            </a:pPr>
            <a:endParaRPr lang="en-NZ" sz="1100" dirty="0" smtClean="0"/>
          </a:p>
          <a:p>
            <a:pPr lvl="1"/>
            <a:r>
              <a:rPr lang="en-NZ" sz="2400" dirty="0" smtClean="0"/>
              <a:t>Type of customer</a:t>
            </a:r>
          </a:p>
          <a:p>
            <a:pPr lvl="2"/>
            <a:r>
              <a:rPr lang="en-NZ" sz="1900" dirty="0" smtClean="0"/>
              <a:t>Wholesale and retail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Types of Financial Markets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844824"/>
            <a:ext cx="7499176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Money markets</a:t>
            </a:r>
          </a:p>
          <a:p>
            <a:pPr>
              <a:buNone/>
            </a:pPr>
            <a:endParaRPr lang="en-US" sz="1200" dirty="0" smtClean="0"/>
          </a:p>
          <a:p>
            <a:r>
              <a:rPr lang="en-US" dirty="0" smtClean="0"/>
              <a:t>Capital markets </a:t>
            </a:r>
          </a:p>
          <a:p>
            <a:pPr lvl="1"/>
            <a:r>
              <a:rPr lang="en-US" dirty="0" smtClean="0"/>
              <a:t>Stock markets</a:t>
            </a:r>
          </a:p>
          <a:p>
            <a:pPr lvl="1"/>
            <a:r>
              <a:rPr lang="en-US" dirty="0" smtClean="0"/>
              <a:t>Bond markets</a:t>
            </a:r>
          </a:p>
          <a:p>
            <a:pPr lvl="1">
              <a:buNone/>
            </a:pPr>
            <a:endParaRPr lang="en-US" sz="1200" dirty="0" smtClean="0"/>
          </a:p>
          <a:p>
            <a:r>
              <a:rPr lang="en-US" dirty="0" smtClean="0"/>
              <a:t>Foreign exchange markets</a:t>
            </a:r>
            <a:endParaRPr lang="en-NZ" dirty="0" smtClean="0"/>
          </a:p>
          <a:p>
            <a:endParaRPr 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smtClean="0"/>
              <a:t>Money Markets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NZ" sz="2800" dirty="0" smtClean="0"/>
              <a:t>Short term (less than one year)</a:t>
            </a:r>
          </a:p>
          <a:p>
            <a:pPr>
              <a:lnSpc>
                <a:spcPct val="90000"/>
              </a:lnSpc>
            </a:pPr>
            <a:r>
              <a:rPr lang="en-NZ" sz="2800" dirty="0" smtClean="0"/>
              <a:t>Debt</a:t>
            </a:r>
          </a:p>
          <a:p>
            <a:pPr>
              <a:lnSpc>
                <a:spcPct val="90000"/>
              </a:lnSpc>
            </a:pPr>
            <a:r>
              <a:rPr lang="en-NZ" sz="2800" dirty="0" smtClean="0"/>
              <a:t>Instruments traded are highly liquid</a:t>
            </a:r>
          </a:p>
          <a:p>
            <a:pPr lvl="1">
              <a:lnSpc>
                <a:spcPct val="90000"/>
              </a:lnSpc>
            </a:pPr>
            <a:r>
              <a:rPr lang="en-NZ" sz="2400" dirty="0" smtClean="0"/>
              <a:t>maturities &lt; 1 year</a:t>
            </a:r>
          </a:p>
          <a:p>
            <a:pPr lvl="1">
              <a:lnSpc>
                <a:spcPct val="90000"/>
              </a:lnSpc>
            </a:pPr>
            <a:r>
              <a:rPr lang="en-NZ" sz="2400" dirty="0" smtClean="0"/>
              <a:t>sold quickly with little loss of value</a:t>
            </a:r>
          </a:p>
          <a:p>
            <a:pPr>
              <a:lnSpc>
                <a:spcPct val="90000"/>
              </a:lnSpc>
            </a:pPr>
            <a:r>
              <a:rPr lang="en-NZ" sz="2800" dirty="0" smtClean="0"/>
              <a:t>Deep markets</a:t>
            </a:r>
          </a:p>
          <a:p>
            <a:pPr lvl="1">
              <a:lnSpc>
                <a:spcPct val="90000"/>
              </a:lnSpc>
            </a:pPr>
            <a:r>
              <a:rPr lang="en-NZ" sz="2400" dirty="0" smtClean="0"/>
              <a:t>high volume of trades</a:t>
            </a:r>
          </a:p>
          <a:p>
            <a:pPr>
              <a:lnSpc>
                <a:spcPct val="90000"/>
              </a:lnSpc>
            </a:pPr>
            <a:r>
              <a:rPr lang="en-NZ" sz="2800" dirty="0" smtClean="0"/>
              <a:t>Over-the-counter (OTC) structure</a:t>
            </a:r>
          </a:p>
          <a:p>
            <a:pPr lvl="1">
              <a:lnSpc>
                <a:spcPct val="90000"/>
              </a:lnSpc>
            </a:pPr>
            <a:r>
              <a:rPr lang="en-NZ" sz="2400" dirty="0" smtClean="0"/>
              <a:t>via phone and electronic screen trading</a:t>
            </a:r>
          </a:p>
          <a:p>
            <a:pPr>
              <a:lnSpc>
                <a:spcPct val="90000"/>
              </a:lnSpc>
            </a:pPr>
            <a:r>
              <a:rPr lang="en-NZ" sz="2800" dirty="0" smtClean="0"/>
              <a:t>Main participants:</a:t>
            </a:r>
          </a:p>
          <a:p>
            <a:pPr lvl="1">
              <a:lnSpc>
                <a:spcPct val="90000"/>
              </a:lnSpc>
            </a:pPr>
            <a:r>
              <a:rPr lang="en-NZ" sz="2400" dirty="0" smtClean="0"/>
              <a:t>financial institutions, government, large companies</a:t>
            </a:r>
            <a:endParaRPr lang="en-N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Money Markets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NZ" sz="2800" dirty="0" smtClean="0"/>
              <a:t>Financial Instruments traded:</a:t>
            </a:r>
          </a:p>
          <a:p>
            <a:pPr lvl="1"/>
            <a:r>
              <a:rPr lang="en-NZ" sz="2400" dirty="0" smtClean="0"/>
              <a:t>cash and repos</a:t>
            </a:r>
          </a:p>
          <a:p>
            <a:pPr lvl="1"/>
            <a:r>
              <a:rPr lang="en-NZ" sz="2400" dirty="0" smtClean="0"/>
              <a:t>Treasury bills </a:t>
            </a:r>
          </a:p>
          <a:p>
            <a:pPr lvl="1"/>
            <a:r>
              <a:rPr lang="en-NZ" sz="2400" dirty="0" smtClean="0"/>
              <a:t>bank bills</a:t>
            </a:r>
          </a:p>
          <a:p>
            <a:pPr lvl="1"/>
            <a:r>
              <a:rPr lang="en-NZ" sz="2400" dirty="0" smtClean="0"/>
              <a:t>certificates of deposit </a:t>
            </a:r>
          </a:p>
          <a:p>
            <a:pPr lvl="1"/>
            <a:r>
              <a:rPr lang="en-NZ" sz="2400" dirty="0" smtClean="0"/>
              <a:t>promissory notes</a:t>
            </a:r>
            <a:endParaRPr lang="en-N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Capital Markets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NZ" sz="2800" dirty="0" smtClean="0"/>
              <a:t>Long-term (greater than one year)</a:t>
            </a:r>
          </a:p>
          <a:p>
            <a:pPr lvl="1">
              <a:lnSpc>
                <a:spcPct val="90000"/>
              </a:lnSpc>
            </a:pPr>
            <a:r>
              <a:rPr lang="en-NZ" sz="2400" dirty="0" smtClean="0"/>
              <a:t>Includes:</a:t>
            </a:r>
          </a:p>
          <a:p>
            <a:pPr lvl="2">
              <a:lnSpc>
                <a:spcPct val="90000"/>
              </a:lnSpc>
            </a:pPr>
            <a:r>
              <a:rPr lang="en-NZ" sz="2000" dirty="0" smtClean="0"/>
              <a:t>Debt</a:t>
            </a:r>
          </a:p>
          <a:p>
            <a:pPr lvl="2">
              <a:lnSpc>
                <a:spcPct val="90000"/>
              </a:lnSpc>
            </a:pPr>
            <a:r>
              <a:rPr lang="en-NZ" sz="2000" dirty="0" smtClean="0"/>
              <a:t>Equity</a:t>
            </a:r>
          </a:p>
          <a:p>
            <a:pPr>
              <a:lnSpc>
                <a:spcPct val="90000"/>
              </a:lnSpc>
            </a:pPr>
            <a:endParaRPr lang="en-NZ" sz="2800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en-NZ" sz="2800" b="1" dirty="0" smtClean="0"/>
              <a:t>Bond markets (debt):</a:t>
            </a:r>
          </a:p>
          <a:p>
            <a:pPr>
              <a:lnSpc>
                <a:spcPct val="90000"/>
              </a:lnSpc>
            </a:pPr>
            <a:r>
              <a:rPr lang="en-NZ" sz="2800" dirty="0" smtClean="0"/>
              <a:t>OTC structure</a:t>
            </a:r>
            <a:r>
              <a:rPr lang="en-NZ" dirty="0" smtClean="0"/>
              <a:t> </a:t>
            </a:r>
          </a:p>
          <a:p>
            <a:pPr lvl="1">
              <a:lnSpc>
                <a:spcPct val="90000"/>
              </a:lnSpc>
            </a:pPr>
            <a:r>
              <a:rPr lang="en-NZ" sz="2400" dirty="0" smtClean="0"/>
              <a:t>via phone and electronic screen trading</a:t>
            </a:r>
          </a:p>
          <a:p>
            <a:pPr>
              <a:lnSpc>
                <a:spcPct val="90000"/>
              </a:lnSpc>
            </a:pPr>
            <a:r>
              <a:rPr lang="en-NZ" sz="2800" dirty="0" smtClean="0"/>
              <a:t>Main participants:</a:t>
            </a:r>
          </a:p>
          <a:p>
            <a:pPr lvl="1">
              <a:lnSpc>
                <a:spcPct val="90000"/>
              </a:lnSpc>
            </a:pPr>
            <a:r>
              <a:rPr lang="en-NZ" sz="2400" dirty="0" smtClean="0"/>
              <a:t>Reserve Bank of NZ, government</a:t>
            </a:r>
          </a:p>
          <a:p>
            <a:pPr lvl="1">
              <a:lnSpc>
                <a:spcPct val="90000"/>
              </a:lnSpc>
            </a:pPr>
            <a:r>
              <a:rPr lang="en-NZ" sz="2400" dirty="0" smtClean="0"/>
              <a:t>Financial institutions, overseas investors</a:t>
            </a:r>
          </a:p>
          <a:p>
            <a:pPr>
              <a:lnSpc>
                <a:spcPct val="90000"/>
              </a:lnSpc>
            </a:pPr>
            <a:r>
              <a:rPr lang="en-NZ" sz="2800" dirty="0" smtClean="0"/>
              <a:t>Instruments traded:</a:t>
            </a:r>
          </a:p>
          <a:p>
            <a:pPr lvl="1">
              <a:lnSpc>
                <a:spcPct val="90000"/>
              </a:lnSpc>
            </a:pPr>
            <a:r>
              <a:rPr lang="en-NZ" sz="2400" dirty="0" smtClean="0"/>
              <a:t>Govt bonds, inflation indexed bonds, retail Kiwi bonds</a:t>
            </a:r>
            <a:endParaRPr lang="en-N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Capital Markets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r>
              <a:rPr lang="en-NZ" sz="2800" b="1" dirty="0" err="1" smtClean="0"/>
              <a:t>Sharemarket</a:t>
            </a:r>
            <a:r>
              <a:rPr lang="en-NZ" sz="2800" b="1" dirty="0" smtClean="0"/>
              <a:t> (equities):</a:t>
            </a:r>
          </a:p>
          <a:p>
            <a:r>
              <a:rPr lang="en-NZ" sz="2800" dirty="0" smtClean="0"/>
              <a:t>In NZ it is a continuous auction market using electronic screen trading via brokerage firms</a:t>
            </a:r>
          </a:p>
          <a:p>
            <a:r>
              <a:rPr lang="en-NZ" sz="2800" dirty="0" smtClean="0"/>
              <a:t>Main participants:</a:t>
            </a:r>
          </a:p>
          <a:p>
            <a:pPr lvl="1"/>
            <a:r>
              <a:rPr lang="en-NZ" sz="2400" dirty="0" smtClean="0"/>
              <a:t>individuals, companies and institutional investors</a:t>
            </a:r>
          </a:p>
          <a:p>
            <a:r>
              <a:rPr lang="en-NZ" sz="2800" dirty="0" smtClean="0"/>
              <a:t>Instruments traded:</a:t>
            </a:r>
          </a:p>
          <a:p>
            <a:pPr lvl="1"/>
            <a:r>
              <a:rPr lang="en-NZ" sz="2400" dirty="0" smtClean="0"/>
              <a:t>ordinary shares, rights, preference shares, convertible notes</a:t>
            </a:r>
            <a:endParaRPr lang="en-N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Foreign Exchange (FX) Markets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NZ" sz="2800" b="1" dirty="0" smtClean="0"/>
              <a:t>Foreign Exchange / Currencies</a:t>
            </a:r>
          </a:p>
          <a:p>
            <a:pPr>
              <a:buFontTx/>
              <a:buNone/>
            </a:pPr>
            <a:endParaRPr lang="en-NZ" sz="2800" b="1" dirty="0" smtClean="0"/>
          </a:p>
          <a:p>
            <a:pPr lvl="1"/>
            <a:r>
              <a:rPr lang="en-NZ" sz="2400" dirty="0" smtClean="0"/>
              <a:t>Original function to support international trade</a:t>
            </a:r>
          </a:p>
          <a:p>
            <a:pPr lvl="1"/>
            <a:r>
              <a:rPr lang="en-NZ" sz="2400" dirty="0" smtClean="0"/>
              <a:t>Now dominated by investment flows</a:t>
            </a:r>
          </a:p>
          <a:p>
            <a:pPr lvl="1"/>
            <a:r>
              <a:rPr lang="en-NZ" sz="2400" dirty="0" smtClean="0"/>
              <a:t>Financial institutions act as principals quoting buy and sell currency prices</a:t>
            </a:r>
          </a:p>
          <a:p>
            <a:pPr lvl="1"/>
            <a:r>
              <a:rPr lang="en-NZ" sz="2400" dirty="0" smtClean="0"/>
              <a:t>Main participants:</a:t>
            </a:r>
          </a:p>
          <a:p>
            <a:pPr lvl="2"/>
            <a:r>
              <a:rPr lang="en-NZ" sz="2000" dirty="0" smtClean="0"/>
              <a:t>individuals and firms involved in international transactions</a:t>
            </a:r>
          </a:p>
          <a:p>
            <a:pPr lvl="2"/>
            <a:r>
              <a:rPr lang="en-NZ" sz="2000" dirty="0" smtClean="0"/>
              <a:t>banks, dealers, government</a:t>
            </a:r>
            <a:endParaRPr lang="en-NZ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ark Blue Massey no na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Dark Blue Massey no name</Template>
  <TotalTime>11735</TotalTime>
  <Words>560</Words>
  <Application>Microsoft Office PowerPoint</Application>
  <PresentationFormat>On-screen Show (4:3)</PresentationFormat>
  <Paragraphs>140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Dark Blue Massey no name</vt:lpstr>
      <vt:lpstr> Introduction to Financial Markets</vt:lpstr>
      <vt:lpstr>Financial Markets</vt:lpstr>
      <vt:lpstr>Financial Markets Characteristics</vt:lpstr>
      <vt:lpstr>Types of Financial Markets</vt:lpstr>
      <vt:lpstr>Money Markets</vt:lpstr>
      <vt:lpstr>Money Markets</vt:lpstr>
      <vt:lpstr>Capital Markets</vt:lpstr>
      <vt:lpstr>Capital Markets</vt:lpstr>
      <vt:lpstr>Foreign Exchange (FX) Markets</vt:lpstr>
      <vt:lpstr>Foreign Exchange (FX) Markets</vt:lpstr>
      <vt:lpstr>Participants, Their Roles &amp; Relationships</vt:lpstr>
      <vt:lpstr>Individuals</vt:lpstr>
      <vt:lpstr>Financial Intermediaries</vt:lpstr>
      <vt:lpstr>Regulators</vt:lpstr>
    </vt:vector>
  </TitlesOfParts>
  <Company>Massey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Lai, Eugene</dc:creator>
  <cp:lastModifiedBy>Arnold Young</cp:lastModifiedBy>
  <cp:revision>1016</cp:revision>
  <dcterms:created xsi:type="dcterms:W3CDTF">2010-05-17T02:21:50Z</dcterms:created>
  <dcterms:modified xsi:type="dcterms:W3CDTF">2012-11-26T07:18:31Z</dcterms:modified>
</cp:coreProperties>
</file>