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DBF15-5B76-481F-9B41-0DAF8634748E}" type="datetimeFigureOut">
              <a:rPr lang="en-NZ" smtClean="0"/>
              <a:pPr/>
              <a:t>20/08/2013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AB220-C36C-4BDB-A80D-AD48E64023F1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140926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DBF15-5B76-481F-9B41-0DAF8634748E}" type="datetimeFigureOut">
              <a:rPr lang="en-NZ" smtClean="0"/>
              <a:pPr/>
              <a:t>20/08/2013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AB220-C36C-4BDB-A80D-AD48E64023F1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664103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DBF15-5B76-481F-9B41-0DAF8634748E}" type="datetimeFigureOut">
              <a:rPr lang="en-NZ" smtClean="0"/>
              <a:pPr/>
              <a:t>20/08/2013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AB220-C36C-4BDB-A80D-AD48E64023F1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536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DBF15-5B76-481F-9B41-0DAF8634748E}" type="datetimeFigureOut">
              <a:rPr lang="en-NZ" smtClean="0"/>
              <a:pPr/>
              <a:t>20/08/2013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AB220-C36C-4BDB-A80D-AD48E64023F1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25487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DBF15-5B76-481F-9B41-0DAF8634748E}" type="datetimeFigureOut">
              <a:rPr lang="en-NZ" smtClean="0"/>
              <a:pPr/>
              <a:t>20/08/2013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AB220-C36C-4BDB-A80D-AD48E64023F1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52056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DBF15-5B76-481F-9B41-0DAF8634748E}" type="datetimeFigureOut">
              <a:rPr lang="en-NZ" smtClean="0"/>
              <a:pPr/>
              <a:t>20/08/2013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AB220-C36C-4BDB-A80D-AD48E64023F1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80365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DBF15-5B76-481F-9B41-0DAF8634748E}" type="datetimeFigureOut">
              <a:rPr lang="en-NZ" smtClean="0"/>
              <a:pPr/>
              <a:t>20/08/2013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AB220-C36C-4BDB-A80D-AD48E64023F1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949061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DBF15-5B76-481F-9B41-0DAF8634748E}" type="datetimeFigureOut">
              <a:rPr lang="en-NZ" smtClean="0"/>
              <a:pPr/>
              <a:t>20/08/2013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AB220-C36C-4BDB-A80D-AD48E64023F1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42087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DBF15-5B76-481F-9B41-0DAF8634748E}" type="datetimeFigureOut">
              <a:rPr lang="en-NZ" smtClean="0"/>
              <a:pPr/>
              <a:t>20/08/2013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AB220-C36C-4BDB-A80D-AD48E64023F1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143828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DBF15-5B76-481F-9B41-0DAF8634748E}" type="datetimeFigureOut">
              <a:rPr lang="en-NZ" smtClean="0"/>
              <a:pPr/>
              <a:t>20/08/2013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AB220-C36C-4BDB-A80D-AD48E64023F1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4428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DBF15-5B76-481F-9B41-0DAF8634748E}" type="datetimeFigureOut">
              <a:rPr lang="en-NZ" smtClean="0"/>
              <a:pPr/>
              <a:t>20/08/2013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AB220-C36C-4BDB-A80D-AD48E64023F1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13268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5DBF15-5B76-481F-9B41-0DAF8634748E}" type="datetimeFigureOut">
              <a:rPr lang="en-NZ" smtClean="0"/>
              <a:pPr/>
              <a:t>20/08/2013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CAB220-C36C-4BDB-A80D-AD48E64023F1}" type="slidenum">
              <a:rPr lang="en-NZ" smtClean="0"/>
              <a:pPr/>
              <a:t>‹#›</a:t>
            </a:fld>
            <a:endParaRPr lang="en-NZ"/>
          </a:p>
        </p:txBody>
      </p:sp>
      <p:pic>
        <p:nvPicPr>
          <p:cNvPr id="7" name="Picture 6" descr="C:\Users\pwood\Documents\NZCPFE\Logo\Fin-Ed Logo Set\Fin-Ed Logo CMYK 300dpi.jpg"/>
          <p:cNvPicPr/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6124544"/>
            <a:ext cx="853440" cy="5353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00818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NZ" dirty="0"/>
              <a:t>T</a:t>
            </a:r>
            <a:r>
              <a:rPr lang="en-NZ" dirty="0" smtClean="0"/>
              <a:t>he effect of the OCR</a:t>
            </a:r>
            <a:endParaRPr lang="en-N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NZ" dirty="0" smtClean="0"/>
              <a:t>Understanding Your Financial World</a:t>
            </a:r>
          </a:p>
          <a:p>
            <a:r>
              <a:rPr lang="en-NZ" dirty="0" smtClean="0"/>
              <a:t>Fin-Ed Centre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46401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3893053" y="1383097"/>
            <a:ext cx="1341734" cy="461665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NZ" sz="1200" dirty="0" smtClean="0">
                <a:solidFill>
                  <a:prstClr val="black"/>
                </a:solidFill>
                <a:ea typeface="+mj-ea"/>
                <a:cs typeface="+mj-cs"/>
              </a:rPr>
              <a:t>Retail interest rates rise</a:t>
            </a:r>
            <a:endParaRPr lang="en-NZ" sz="1200" dirty="0"/>
          </a:p>
        </p:txBody>
      </p:sp>
      <p:sp>
        <p:nvSpPr>
          <p:cNvPr id="13" name="TextBox 12"/>
          <p:cNvSpPr txBox="1"/>
          <p:nvPr/>
        </p:nvSpPr>
        <p:spPr>
          <a:xfrm>
            <a:off x="4139953" y="2319201"/>
            <a:ext cx="864096" cy="461665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NZ" sz="1200" dirty="0" smtClean="0">
                <a:solidFill>
                  <a:prstClr val="black"/>
                </a:solidFill>
                <a:ea typeface="+mj-ea"/>
                <a:cs typeface="+mj-cs"/>
              </a:rPr>
              <a:t>Less borrowing</a:t>
            </a:r>
            <a:endParaRPr lang="en-NZ" sz="1200" dirty="0"/>
          </a:p>
        </p:txBody>
      </p:sp>
      <p:sp>
        <p:nvSpPr>
          <p:cNvPr id="14" name="TextBox 13"/>
          <p:cNvSpPr txBox="1"/>
          <p:nvPr/>
        </p:nvSpPr>
        <p:spPr>
          <a:xfrm>
            <a:off x="6300192" y="2319200"/>
            <a:ext cx="864096" cy="461665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NZ" sz="1200" dirty="0" smtClean="0">
                <a:solidFill>
                  <a:prstClr val="black"/>
                </a:solidFill>
                <a:ea typeface="+mj-ea"/>
                <a:cs typeface="+mj-cs"/>
              </a:rPr>
              <a:t>Increased saving</a:t>
            </a:r>
            <a:endParaRPr lang="en-NZ" sz="1200" dirty="0"/>
          </a:p>
        </p:txBody>
      </p:sp>
      <p:sp>
        <p:nvSpPr>
          <p:cNvPr id="15" name="TextBox 14"/>
          <p:cNvSpPr txBox="1"/>
          <p:nvPr/>
        </p:nvSpPr>
        <p:spPr>
          <a:xfrm>
            <a:off x="1619672" y="2319201"/>
            <a:ext cx="1341734" cy="461665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NZ" sz="1200" dirty="0" smtClean="0">
                <a:solidFill>
                  <a:prstClr val="black"/>
                </a:solidFill>
                <a:ea typeface="+mj-ea"/>
                <a:cs typeface="+mj-cs"/>
              </a:rPr>
              <a:t>Exchange rate appreciates (rises)</a:t>
            </a:r>
            <a:endParaRPr lang="en-NZ" sz="1200" dirty="0"/>
          </a:p>
        </p:txBody>
      </p:sp>
      <p:sp>
        <p:nvSpPr>
          <p:cNvPr id="16" name="TextBox 15"/>
          <p:cNvSpPr txBox="1"/>
          <p:nvPr/>
        </p:nvSpPr>
        <p:spPr>
          <a:xfrm>
            <a:off x="1339335" y="3250064"/>
            <a:ext cx="864096" cy="646331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NZ" sz="1200" dirty="0" smtClean="0">
                <a:solidFill>
                  <a:prstClr val="black"/>
                </a:solidFill>
                <a:ea typeface="+mj-ea"/>
                <a:cs typeface="+mj-cs"/>
              </a:rPr>
              <a:t>Lower export returns</a:t>
            </a:r>
            <a:endParaRPr lang="en-NZ" sz="1200" dirty="0"/>
          </a:p>
        </p:txBody>
      </p:sp>
      <p:sp>
        <p:nvSpPr>
          <p:cNvPr id="19" name="TextBox 18"/>
          <p:cNvSpPr txBox="1"/>
          <p:nvPr/>
        </p:nvSpPr>
        <p:spPr>
          <a:xfrm>
            <a:off x="2371706" y="3250065"/>
            <a:ext cx="864096" cy="646331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NZ" sz="1200" dirty="0" smtClean="0">
                <a:solidFill>
                  <a:prstClr val="black"/>
                </a:solidFill>
                <a:ea typeface="+mj-ea"/>
                <a:cs typeface="+mj-cs"/>
              </a:rPr>
              <a:t>Lower import prices</a:t>
            </a:r>
            <a:endParaRPr lang="en-NZ" sz="1200" dirty="0"/>
          </a:p>
        </p:txBody>
      </p:sp>
      <p:sp>
        <p:nvSpPr>
          <p:cNvPr id="20" name="TextBox 19"/>
          <p:cNvSpPr txBox="1"/>
          <p:nvPr/>
        </p:nvSpPr>
        <p:spPr>
          <a:xfrm>
            <a:off x="3909215" y="3950106"/>
            <a:ext cx="1341734" cy="646331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NZ" sz="1200" dirty="0" smtClean="0">
                <a:solidFill>
                  <a:prstClr val="black"/>
                </a:solidFill>
                <a:ea typeface="+mj-ea"/>
                <a:cs typeface="+mj-cs"/>
              </a:rPr>
              <a:t>Overall weaker demand in the economy</a:t>
            </a:r>
            <a:endParaRPr lang="en-NZ" sz="1200" dirty="0"/>
          </a:p>
        </p:txBody>
      </p:sp>
      <p:sp>
        <p:nvSpPr>
          <p:cNvPr id="21" name="TextBox 20"/>
          <p:cNvSpPr txBox="1"/>
          <p:nvPr/>
        </p:nvSpPr>
        <p:spPr>
          <a:xfrm>
            <a:off x="7308304" y="3342399"/>
            <a:ext cx="1341734" cy="461665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NZ" sz="1200" dirty="0" smtClean="0">
                <a:solidFill>
                  <a:prstClr val="black"/>
                </a:solidFill>
                <a:ea typeface="+mj-ea"/>
                <a:cs typeface="+mj-cs"/>
              </a:rPr>
              <a:t>Inflationary expectations fall</a:t>
            </a:r>
            <a:endParaRPr lang="en-NZ" sz="1200" dirty="0"/>
          </a:p>
        </p:txBody>
      </p:sp>
      <p:sp>
        <p:nvSpPr>
          <p:cNvPr id="24" name="TextBox 23"/>
          <p:cNvSpPr txBox="1"/>
          <p:nvPr/>
        </p:nvSpPr>
        <p:spPr>
          <a:xfrm>
            <a:off x="4148034" y="5074423"/>
            <a:ext cx="864096" cy="276999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NZ" sz="1200" dirty="0" smtClean="0">
                <a:solidFill>
                  <a:prstClr val="black"/>
                </a:solidFill>
                <a:ea typeface="+mj-ea"/>
                <a:cs typeface="+mj-cs"/>
              </a:rPr>
              <a:t>Prices fall</a:t>
            </a:r>
            <a:endParaRPr lang="en-NZ" sz="1200" dirty="0"/>
          </a:p>
        </p:txBody>
      </p:sp>
      <p:sp>
        <p:nvSpPr>
          <p:cNvPr id="28" name="TextBox 27"/>
          <p:cNvSpPr txBox="1"/>
          <p:nvPr/>
        </p:nvSpPr>
        <p:spPr>
          <a:xfrm>
            <a:off x="4139953" y="5777002"/>
            <a:ext cx="864096" cy="461665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NZ" sz="1200" dirty="0" smtClean="0">
                <a:solidFill>
                  <a:prstClr val="black"/>
                </a:solidFill>
                <a:ea typeface="+mj-ea"/>
                <a:cs typeface="+mj-cs"/>
              </a:rPr>
              <a:t>Less inflation</a:t>
            </a:r>
            <a:endParaRPr lang="en-NZ" sz="1200" dirty="0"/>
          </a:p>
        </p:txBody>
      </p:sp>
      <p:sp>
        <p:nvSpPr>
          <p:cNvPr id="29" name="TextBox 28"/>
          <p:cNvSpPr txBox="1"/>
          <p:nvPr/>
        </p:nvSpPr>
        <p:spPr>
          <a:xfrm>
            <a:off x="1354434" y="4134772"/>
            <a:ext cx="1273349" cy="461665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NZ" sz="1200" dirty="0" smtClean="0">
                <a:solidFill>
                  <a:prstClr val="black"/>
                </a:solidFill>
                <a:ea typeface="+mj-ea"/>
                <a:cs typeface="+mj-cs"/>
              </a:rPr>
              <a:t>Lower exporter incomes</a:t>
            </a:r>
            <a:endParaRPr lang="en-NZ" sz="1200" dirty="0"/>
          </a:p>
        </p:txBody>
      </p:sp>
      <p:pic>
        <p:nvPicPr>
          <p:cNvPr id="1032" name="Picture 8" descr="http://t0.gstatic.com/images?q=tbn:ANd9GcTJRooZe7EGCP7NZWz8Udf7BVqq2mZIr0JR7lZdJkWkAYcyatm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5765" y="5657791"/>
            <a:ext cx="571500" cy="700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t2.gstatic.com/images?q=tbn:ANd9GcTM5NJU8zBxlEM0zRqB2Cu_0XP3-eZzQy8IOxw346OSI7kISWE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312496"/>
            <a:ext cx="1063759" cy="836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extBox 25"/>
          <p:cNvSpPr txBox="1"/>
          <p:nvPr/>
        </p:nvSpPr>
        <p:spPr>
          <a:xfrm>
            <a:off x="4009873" y="582833"/>
            <a:ext cx="1055892" cy="276999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NZ" sz="1200" dirty="0" smtClean="0">
                <a:solidFill>
                  <a:prstClr val="black"/>
                </a:solidFill>
                <a:ea typeface="+mj-ea"/>
                <a:cs typeface="+mj-cs"/>
              </a:rPr>
              <a:t>OCR is raised</a:t>
            </a:r>
            <a:endParaRPr lang="en-NZ" sz="1200" dirty="0"/>
          </a:p>
        </p:txBody>
      </p:sp>
      <p:sp>
        <p:nvSpPr>
          <p:cNvPr id="3" name="Down Arrow 2"/>
          <p:cNvSpPr/>
          <p:nvPr/>
        </p:nvSpPr>
        <p:spPr>
          <a:xfrm>
            <a:off x="4321795" y="951049"/>
            <a:ext cx="432048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30" name="Down Arrow 29"/>
          <p:cNvSpPr/>
          <p:nvPr/>
        </p:nvSpPr>
        <p:spPr>
          <a:xfrm rot="16200000">
            <a:off x="3075809" y="3868527"/>
            <a:ext cx="432048" cy="97615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31" name="Down Arrow 30"/>
          <p:cNvSpPr/>
          <p:nvPr/>
        </p:nvSpPr>
        <p:spPr>
          <a:xfrm>
            <a:off x="1619672" y="3921997"/>
            <a:ext cx="432048" cy="1800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32" name="Down Arrow 31"/>
          <p:cNvSpPr/>
          <p:nvPr/>
        </p:nvSpPr>
        <p:spPr>
          <a:xfrm>
            <a:off x="4321795" y="1884117"/>
            <a:ext cx="432048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33" name="Down Arrow 32"/>
          <p:cNvSpPr/>
          <p:nvPr/>
        </p:nvSpPr>
        <p:spPr>
          <a:xfrm>
            <a:off x="1619672" y="2890024"/>
            <a:ext cx="432048" cy="29327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34" name="Down Arrow 33"/>
          <p:cNvSpPr/>
          <p:nvPr/>
        </p:nvSpPr>
        <p:spPr>
          <a:xfrm>
            <a:off x="4321795" y="4680249"/>
            <a:ext cx="432048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35" name="Down Arrow 34"/>
          <p:cNvSpPr/>
          <p:nvPr/>
        </p:nvSpPr>
        <p:spPr>
          <a:xfrm>
            <a:off x="4347896" y="5414573"/>
            <a:ext cx="432048" cy="29072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36" name="Down Arrow 35"/>
          <p:cNvSpPr/>
          <p:nvPr/>
        </p:nvSpPr>
        <p:spPr>
          <a:xfrm>
            <a:off x="2529358" y="2890023"/>
            <a:ext cx="432048" cy="29327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37" name="Down Arrow 36"/>
          <p:cNvSpPr/>
          <p:nvPr/>
        </p:nvSpPr>
        <p:spPr>
          <a:xfrm>
            <a:off x="4321795" y="2828081"/>
            <a:ext cx="432048" cy="106831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4" name="Bent-Up Arrow 3"/>
          <p:cNvSpPr/>
          <p:nvPr/>
        </p:nvSpPr>
        <p:spPr>
          <a:xfrm flipV="1">
            <a:off x="3354716" y="3483557"/>
            <a:ext cx="850392" cy="412838"/>
          </a:xfrm>
          <a:prstGeom prst="bentUpArrow">
            <a:avLst>
              <a:gd name="adj1" fmla="val 44985"/>
              <a:gd name="adj2" fmla="val 50000"/>
              <a:gd name="adj3" fmla="val 3945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5" name="Bent-Up Arrow 4"/>
          <p:cNvSpPr/>
          <p:nvPr/>
        </p:nvSpPr>
        <p:spPr>
          <a:xfrm rot="5400000" flipV="1">
            <a:off x="5301177" y="2997549"/>
            <a:ext cx="1625422" cy="1524740"/>
          </a:xfrm>
          <a:prstGeom prst="bentUpArrow">
            <a:avLst>
              <a:gd name="adj1" fmla="val 18175"/>
              <a:gd name="adj2" fmla="val 14269"/>
              <a:gd name="adj3" fmla="val 1480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39" name="Bent-Up Arrow 38"/>
          <p:cNvSpPr/>
          <p:nvPr/>
        </p:nvSpPr>
        <p:spPr>
          <a:xfrm flipV="1">
            <a:off x="5301176" y="582833"/>
            <a:ext cx="3015240" cy="2667232"/>
          </a:xfrm>
          <a:prstGeom prst="bentUpArrow">
            <a:avLst>
              <a:gd name="adj1" fmla="val 9524"/>
              <a:gd name="adj2" fmla="val 12826"/>
              <a:gd name="adj3" fmla="val 1063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40" name="Bent-Up Arrow 39"/>
          <p:cNvSpPr/>
          <p:nvPr/>
        </p:nvSpPr>
        <p:spPr>
          <a:xfrm rot="5400000" flipV="1">
            <a:off x="5697106" y="3902184"/>
            <a:ext cx="2427372" cy="2523216"/>
          </a:xfrm>
          <a:prstGeom prst="bentUpArrow">
            <a:avLst>
              <a:gd name="adj1" fmla="val 12340"/>
              <a:gd name="adj2" fmla="val 12826"/>
              <a:gd name="adj3" fmla="val 1063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41" name="Bent-Up Arrow 40"/>
          <p:cNvSpPr/>
          <p:nvPr/>
        </p:nvSpPr>
        <p:spPr>
          <a:xfrm flipV="1">
            <a:off x="5307520" y="1511920"/>
            <a:ext cx="1625422" cy="762370"/>
          </a:xfrm>
          <a:prstGeom prst="bentUpArrow">
            <a:avLst>
              <a:gd name="adj1" fmla="val 32748"/>
              <a:gd name="adj2" fmla="val 28281"/>
              <a:gd name="adj3" fmla="val 2264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42" name="Bent-Up Arrow 41"/>
          <p:cNvSpPr/>
          <p:nvPr/>
        </p:nvSpPr>
        <p:spPr>
          <a:xfrm flipH="1" flipV="1">
            <a:off x="2148695" y="1493699"/>
            <a:ext cx="1625422" cy="762370"/>
          </a:xfrm>
          <a:prstGeom prst="bentUpArrow">
            <a:avLst>
              <a:gd name="adj1" fmla="val 32748"/>
              <a:gd name="adj2" fmla="val 28281"/>
              <a:gd name="adj3" fmla="val 2264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" name="TextBox 1"/>
          <p:cNvSpPr txBox="1"/>
          <p:nvPr/>
        </p:nvSpPr>
        <p:spPr>
          <a:xfrm>
            <a:off x="1586652" y="6357879"/>
            <a:ext cx="65857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000" dirty="0" smtClean="0"/>
              <a:t>Adapted from Williamson, M. (2008). </a:t>
            </a:r>
            <a:r>
              <a:rPr lang="en-NZ" sz="1000" i="1" dirty="0" smtClean="0"/>
              <a:t>Year 12 Economics Study Guide</a:t>
            </a:r>
            <a:r>
              <a:rPr lang="en-NZ" sz="1000" dirty="0" smtClean="0"/>
              <a:t>, 3</a:t>
            </a:r>
            <a:r>
              <a:rPr lang="en-NZ" sz="1000" baseline="30000" dirty="0" smtClean="0"/>
              <a:t>rd</a:t>
            </a:r>
            <a:r>
              <a:rPr lang="en-NZ" sz="1000" dirty="0" smtClean="0"/>
              <a:t> ed. </a:t>
            </a:r>
            <a:r>
              <a:rPr lang="en-NZ" sz="1000" dirty="0"/>
              <a:t>Auckland, New </a:t>
            </a:r>
            <a:r>
              <a:rPr lang="en-NZ" sz="1000" dirty="0" smtClean="0"/>
              <a:t>Zealand: ESA </a:t>
            </a:r>
            <a:r>
              <a:rPr lang="en-NZ" sz="1000" dirty="0"/>
              <a:t>Publications (</a:t>
            </a:r>
            <a:r>
              <a:rPr lang="en-NZ" sz="1000"/>
              <a:t>NZ</a:t>
            </a:r>
            <a:r>
              <a:rPr lang="en-NZ" sz="1000" smtClean="0"/>
              <a:t>)</a:t>
            </a:r>
            <a:endParaRPr lang="en-NZ" sz="1000" dirty="0"/>
          </a:p>
        </p:txBody>
      </p:sp>
    </p:spTree>
    <p:extLst>
      <p:ext uri="{BB962C8B-B14F-4D97-AF65-F5344CB8AC3E}">
        <p14:creationId xmlns:p14="http://schemas.microsoft.com/office/powerpoint/2010/main" val="406647695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7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7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1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75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16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2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2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2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0"/>
                            </p:stCondLst>
                            <p:childTnLst>
                              <p:par>
                                <p:cTn id="34" presetID="53" presetClass="entr" presetSubtype="16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2250"/>
                            </p:stCondLst>
                            <p:childTnLst>
                              <p:par>
                                <p:cTn id="40" presetID="53" presetClass="entr" presetSubtype="16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4500"/>
                            </p:stCondLst>
                            <p:childTnLst>
                              <p:par>
                                <p:cTn id="46" presetID="53" presetClass="entr" presetSubtype="16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6750"/>
                            </p:stCondLst>
                            <p:childTnLst>
                              <p:par>
                                <p:cTn id="52" presetID="6" presetClass="entr" presetSubtype="16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6" presetClass="entr" presetSubtype="16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8500"/>
                            </p:stCondLst>
                            <p:childTnLst>
                              <p:par>
                                <p:cTn id="5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4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0500"/>
                            </p:stCondLst>
                            <p:childTnLst>
                              <p:par>
                                <p:cTn id="66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1750"/>
                            </p:stCondLst>
                            <p:childTnLst>
                              <p:par>
                                <p:cTn id="72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4250"/>
                            </p:stCondLst>
                            <p:childTnLst>
                              <p:par>
                                <p:cTn id="78" presetID="53" presetClass="entr" presetSubtype="16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25500"/>
                            </p:stCondLst>
                            <p:childTnLst>
                              <p:par>
                                <p:cTn id="84" presetID="53" presetClass="entr" presetSubtype="16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26750"/>
                            </p:stCondLst>
                            <p:childTnLst>
                              <p:par>
                                <p:cTn id="90" presetID="53" presetClass="entr" presetSubtype="16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28000"/>
                            </p:stCondLst>
                            <p:childTnLst>
                              <p:par>
                                <p:cTn id="96" presetID="53" presetClass="entr" presetSubtype="16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29250"/>
                            </p:stCondLst>
                            <p:childTnLst>
                              <p:par>
                                <p:cTn id="102" presetID="45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2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2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2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4" dur="22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2250"/>
                            </p:stCondLst>
                            <p:childTnLst>
                              <p:par>
                                <p:cTn id="11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3250"/>
                            </p:stCondLst>
                            <p:childTnLst>
                              <p:par>
                                <p:cTn id="120" presetID="22" presetClass="entr" presetSubtype="4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17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5250"/>
                            </p:stCondLst>
                            <p:childTnLst>
                              <p:par>
                                <p:cTn id="124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6" dur="2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7750"/>
                            </p:stCondLst>
                            <p:childTnLst>
                              <p:par>
                                <p:cTn id="128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0" dur="3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21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3" dur="2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10750"/>
                            </p:stCondLst>
                            <p:childTnLst>
                              <p:par>
                                <p:cTn id="135" presetID="21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7" dur="2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13250"/>
                            </p:stCondLst>
                            <p:childTnLst>
                              <p:par>
                                <p:cTn id="139" presetID="6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  <p:bldP spid="16" grpId="0" animBg="1"/>
      <p:bldP spid="19" grpId="0" animBg="1"/>
      <p:bldP spid="20" grpId="0" animBg="1"/>
      <p:bldP spid="21" grpId="0" animBg="1"/>
      <p:bldP spid="24" grpId="0" animBg="1"/>
      <p:bldP spid="28" grpId="0" animBg="1"/>
      <p:bldP spid="29" grpId="0" animBg="1"/>
      <p:bldP spid="26" grpId="0" animBg="1"/>
      <p:bldP spid="3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4" grpId="0" animBg="1"/>
      <p:bldP spid="5" grpId="0" animBg="1"/>
      <p:bldP spid="39" grpId="0" animBg="1"/>
      <p:bldP spid="40" grpId="0" animBg="1"/>
      <p:bldP spid="41" grpId="0" animBg="1"/>
      <p:bldP spid="42" grpId="0" animBg="1"/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412</TotalTime>
  <Words>78</Words>
  <Application>Microsoft Office PowerPoint</Application>
  <PresentationFormat>On-screen Show (4:3)</PresentationFormat>
  <Paragraphs>16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The effect of the OCR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the foreign exchange market works</dc:title>
  <dc:creator>Administrator</dc:creator>
  <cp:lastModifiedBy>Administrator</cp:lastModifiedBy>
  <cp:revision>40</cp:revision>
  <dcterms:created xsi:type="dcterms:W3CDTF">2013-08-01T22:10:54Z</dcterms:created>
  <dcterms:modified xsi:type="dcterms:W3CDTF">2013-08-20T00:24:10Z</dcterms:modified>
</cp:coreProperties>
</file>